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95" r:id="rId28"/>
    <p:sldId id="284" r:id="rId29"/>
    <p:sldId id="286" r:id="rId30"/>
    <p:sldId id="287" r:id="rId31"/>
    <p:sldId id="288" r:id="rId32"/>
    <p:sldId id="289" r:id="rId33"/>
    <p:sldId id="290" r:id="rId34"/>
    <p:sldId id="291" r:id="rId35"/>
    <p:sldId id="293" r:id="rId36"/>
    <p:sldId id="292" r:id="rId37"/>
    <p:sldId id="294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027" autoAdjust="0"/>
  </p:normalViewPr>
  <p:slideViewPr>
    <p:cSldViewPr snapToGrid="0">
      <p:cViewPr varScale="1">
        <p:scale>
          <a:sx n="57" d="100"/>
          <a:sy n="57" d="100"/>
        </p:scale>
        <p:origin x="9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C555E4-F87E-4A18-BC64-3164F82ADC45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4AD4D1-6259-4A26-A6E8-CAFCBDFD22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22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0403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163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442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9054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398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083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5128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199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I(x) is the intensity of light received by camera.   LB(x) is the intensity of light from the objects behind the glass</a:t>
            </a:r>
          </a:p>
          <a:p>
            <a:r>
              <a:rPr lang="en-US" altLang="zh-CN" dirty="0"/>
              <a:t>LR(x) is the intensity of light from the scenes reflected off the glass surface. K is a convolution kernel.</a:t>
            </a:r>
          </a:p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Type-I method, the objects behind the glass and reflections are approximately in the same focal plane.</a:t>
            </a:r>
          </a:p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Type-II method, the reflections and objects behind the glass have different distances from the camera, </a:t>
            </a:r>
          </a:p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Type-III method, physics model should also take the thickness of glass into consideration.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453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SSIM definition are sensitive to the intensity variance, </a:t>
            </a:r>
            <a:r>
              <a:rPr lang="en-US" altLang="zh-CN" dirty="0"/>
              <a:t>SI </a:t>
            </a:r>
            <a:r>
              <a:rPr lang="en-US" altLang="zh-CN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focus only on the structural similarity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074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F-var is aperture size variations, T-var is thickness variations.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636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443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465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484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1D signal contains both texture and structure. </a:t>
            </a:r>
          </a:p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absolute variation |∇I| contains full gradients including textures and structures; </a:t>
            </a:r>
          </a:p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mean variation ∇I only contains obvious structures;</a:t>
            </a:r>
          </a:p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local mean filter inhibits the textural response, so the texture produces smaller values of ∇I than |∇I|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33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4AD4D1-6259-4A26-A6E8-CAFCBDFD220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860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872E6F-4437-42EC-B2E1-D8B4EB363F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5524242-5704-498E-8136-01AD0D1C49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1668E1-0B9D-46C4-96CC-708723D4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F9908B-5BD1-4D6B-BF94-C78B6FE6E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0BD254-A4A9-4143-867B-402FC4359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790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6CEFC5-E150-4D08-8D61-FFA650A38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64F77B-E0C9-4C6F-B77D-4F4875C2D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BFC422-746C-4EF2-98EF-3727E1F56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50D110-C868-47FF-9C8C-A25211ED3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866E3C-F904-4FAB-A511-742BE1B32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4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6CDDB74-58E6-4A80-8DF4-3BDE36F441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BC83AD-6619-4C94-9359-F03215AC78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4A9E9E-A436-4639-B673-2975D6FBB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795C5F-F0E3-4ADD-9E06-ABD10F70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B9E7B-8B40-414B-9118-747179F22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962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30E632-1071-4723-8A14-78AAA75F1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7C0622-B39A-47C0-AFFF-1B36008EB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11183D-EA98-4B9C-B78F-7B4777CDB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B9BEC-4514-4FCD-A68A-A7CEA0D36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B12E68-6B8B-40A5-A510-B3736EE6C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084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BB0E25-F76E-4AFC-9383-1FEA87FD6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EB7E4A-2B8E-4F95-8009-CC785D8B0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A9AC87-CD69-4872-9239-5C393298D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9D8299-5114-4195-A994-08C621AD7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AFB57-C67A-4872-9222-4273B1B54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08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DDD662-294E-4B9D-9BFB-0146C5FA6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FC61D1-17AD-4DB9-B4C9-B23A8B303F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42F6ED-A8F6-4050-A926-FCC5E6120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053388F-9611-4A25-8B67-94C5A2152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E16065-E5D3-4A15-ABD4-984984255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74D122-E03A-4923-8A95-6EDDA9C26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66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CFD5CF-2FDF-4627-AD46-6BC613CD8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6BBFEA-1B48-454A-956C-4489063BA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2F9128B-8E60-45B3-858F-EEC5C0572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A648BEE-9591-4A5B-A262-AEAED0D5A5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735377-0E95-4ACD-BDBB-208A7C4BF9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1C69590-4292-41EB-9771-C4AEB517E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5939E51-EFDA-4AA5-953E-06556B8EA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ECC3275-91FA-44FE-A6EA-82A54E522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920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651D82-E335-4A32-87C9-6E044440F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D760D3F-9BA4-45FF-A9E1-D15856A2A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DF8AE76-C3C4-4204-B1BC-78DD51F85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8DB4FA0-4034-4035-9F41-87F982557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054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E6BCEDD-DE00-451D-AEBF-265B53F2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EA26670-B8FC-4962-BB70-A4812B379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BE1DF9-06ED-46CA-848B-4076A18DD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713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04C4DD-5842-4B2D-89D3-D93D3421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1CAF77-6B9E-494B-A462-7BD62F915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7D872F-2E50-4F80-BED1-0B275D902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C95A7FD-95B8-4B45-9884-3AAC6C597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F517F8-26BE-4E9C-BE88-C5B4BB504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BEB454-2512-411B-81A0-6F998DED5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33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FFEA23-C7CE-4F2A-A5C4-72F80EF06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489DAEA-3F33-4C7B-A65D-7EEBB81951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DF0514-A47B-4D5C-91A2-606014AD77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5AF16B-A904-4287-9675-3BDC72B34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099768-54B2-4A07-87F1-82B2FED6C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35850B-F12C-49F9-BFC5-F497DFED3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659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CE34DEF-5361-4FEB-9AB4-A22F7A0BC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76DE22-E0A9-4681-B589-EF0169CE1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49BDA2-7444-4A30-93B5-35510DAA4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E11DB-1979-4749-A5D5-2B627C965E29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1AF460-2A1C-421E-A947-08B8E4E3D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5711D7-3508-4BB5-88B6-5F4BD29C1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C686C-3BC1-4E82-BDFF-E9AB6FD46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854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mml.citi.sinica.edu.tw/papers/ICIP_2014_Sun.pdf" TargetMode="External"/><Relationship Id="rId3" Type="http://schemas.openxmlformats.org/officeDocument/2006/relationships/hyperlink" Target="http://people.csail.mit.edu/alevin/papers/Assisted-Reflections-Levin-Weiss-PAMI.pdf" TargetMode="External"/><Relationship Id="rId7" Type="http://schemas.openxmlformats.org/officeDocument/2006/relationships/hyperlink" Target="https://people.csail.mit.edu/mrub/papers/ObstructionFreePhotograpy_SIGGRAPH2015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eeexplore.ieee.org/stamp/stamp.jsp?arnumber=7532311" TargetMode="External"/><Relationship Id="rId5" Type="http://schemas.openxmlformats.org/officeDocument/2006/relationships/hyperlink" Target="https://dilipkay.files.wordpress.com/2015/04/reflection5.pdf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://yu-li.github.io/paper/li_cvpr14_layer.pdf" TargetMode="Externa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69E89E-C237-4A89-990E-631300DB65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本质图像论文汇报（二）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48AAF8E-7D10-4CEF-9E7B-9826176709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7120" y="5075238"/>
            <a:ext cx="9144000" cy="1655762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汇报人：方阳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2093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223CCE2F-6A4A-4A85-B099-C33FD6147F54}"/>
              </a:ext>
            </a:extLst>
          </p:cNvPr>
          <p:cNvSpPr txBox="1">
            <a:spLocks/>
          </p:cNvSpPr>
          <p:nvPr/>
        </p:nvSpPr>
        <p:spPr>
          <a:xfrm>
            <a:off x="1734324" y="2911184"/>
            <a:ext cx="10172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Joint Intrinsic-Extrinsic Prior Model for </a:t>
            </a:r>
            <a:r>
              <a:rPr lang="en-US" altLang="zh-C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Retinex</a:t>
            </a:r>
            <a:endParaRPr lang="zh-CN" altLang="en-US" sz="27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557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52DF40-4970-43BC-9BEB-3030E8E8D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Analysis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023860-F7A9-4B06-A049-09D812B0D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Imaging Process: The 2D image formed from 3D object in the scene is affected by the intrinsic properties (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and the extrinsic property (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illumination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endParaRPr lang="en-US" altLang="zh-CN" dirty="0"/>
          </a:p>
          <a:p>
            <a:pPr marL="0" indent="0" algn="ctr">
              <a:buNone/>
            </a:pPr>
            <a:endParaRPr lang="en-US" altLang="zh-CN" dirty="0">
              <a:latin typeface="NimbusRomNo9L-Medi"/>
            </a:endParaRPr>
          </a:p>
          <a:p>
            <a:pPr marL="0" indent="0" algn="ctr">
              <a:buNone/>
            </a:pPr>
            <a:endParaRPr lang="en-US" altLang="zh-CN" dirty="0">
              <a:latin typeface="NimbusRomNo9L-Medi"/>
            </a:endParaRPr>
          </a:p>
          <a:p>
            <a:pPr marL="0" indent="0" algn="ctr">
              <a:buNone/>
            </a:pPr>
            <a:endParaRPr lang="en-US" altLang="zh-CN" dirty="0">
              <a:latin typeface="NimbusRomNo9L-Medi"/>
            </a:endParaRPr>
          </a:p>
          <a:p>
            <a:pPr marL="0" indent="0" algn="ctr">
              <a:buNone/>
            </a:pPr>
            <a:r>
              <a:rPr lang="en-US" altLang="zh-CN" sz="3200" dirty="0">
                <a:latin typeface="NimbusRomNo9L-Medi"/>
              </a:rPr>
              <a:t>Propose A Joint Intrinsic-Extrinsic Prior Model For </a:t>
            </a:r>
            <a:r>
              <a:rPr lang="en-US" altLang="zh-CN" sz="3200" dirty="0" err="1">
                <a:latin typeface="NimbusRomNo9L-Medi"/>
              </a:rPr>
              <a:t>Retinex</a:t>
            </a:r>
            <a:r>
              <a:rPr lang="en-US" altLang="zh-CN" sz="3200" dirty="0">
                <a:latin typeface="NimbusRomNo9L-Medi"/>
              </a:rPr>
              <a:t>!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81918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9F320E-985D-42BD-8942-0B0058311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Flow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B82AC7C-ECFC-40E5-BB42-A797F63CB4C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altLang="zh-CN" dirty="0"/>
                  <a:t>First, a novel structure-preserving measure called </a:t>
                </a:r>
                <a:r>
                  <a:rPr lang="en-US" altLang="zh-CN" b="1" i="1" dirty="0"/>
                  <a:t>local variation deviation</a:t>
                </a:r>
                <a:r>
                  <a:rPr lang="en-US" altLang="zh-CN" i="1" dirty="0"/>
                  <a:t> </a:t>
                </a:r>
                <a:r>
                  <a:rPr lang="en-US" altLang="zh-CN" dirty="0"/>
                  <a:t>is proposed as a </a:t>
                </a:r>
                <a:r>
                  <a:rPr lang="en-US" altLang="zh-CN" b="1" dirty="0"/>
                  <a:t>shape prior </a:t>
                </a:r>
                <a:r>
                  <a:rPr lang="en-US" altLang="zh-CN" dirty="0"/>
                  <a:t>to </a:t>
                </a:r>
                <a:r>
                  <a:rPr lang="en-US" altLang="zh-CN" b="1" dirty="0"/>
                  <a:t>preserve the structure</a:t>
                </a:r>
                <a:r>
                  <a:rPr lang="en-US" altLang="zh-CN" dirty="0"/>
                  <a:t>.</a:t>
                </a:r>
              </a:p>
              <a:p>
                <a:r>
                  <a:rPr lang="en-US" altLang="zh-CN" dirty="0"/>
                  <a:t>Second,</a:t>
                </a:r>
                <a:r>
                  <a:rPr lang="zh-CN" altLang="en-US" dirty="0"/>
                  <a:t> </a:t>
                </a:r>
                <a:r>
                  <a:rPr lang="en-US" altLang="zh-CN" b="1" dirty="0"/>
                  <a:t>a texture prior </a:t>
                </a:r>
                <a:r>
                  <a:rPr lang="en-US" altLang="zh-CN" dirty="0"/>
                  <a:t>is used to keep the reflectance with fine details and piece-wise continuity. </a:t>
                </a:r>
              </a:p>
              <a:p>
                <a:r>
                  <a:rPr lang="en-US" altLang="zh-CN" dirty="0"/>
                  <a:t>Then </a:t>
                </a:r>
                <a:r>
                  <a:rPr lang="en-US" altLang="zh-CN" b="1" dirty="0"/>
                  <a:t>a bright channel prior </a:t>
                </a:r>
                <a:r>
                  <a:rPr lang="en-US" altLang="zh-CN" dirty="0"/>
                  <a:t>captures the luminous source based on illumination assumption.</a:t>
                </a:r>
              </a:p>
              <a:p>
                <a:r>
                  <a:rPr lang="en-US" altLang="zh-CN" dirty="0"/>
                  <a:t>Finally</a:t>
                </a:r>
                <a:r>
                  <a:rPr lang="en-US" altLang="zh-CN" b="1" dirty="0"/>
                  <a:t>, a block coordinate descent method based on iteratively re-weighted least square </a:t>
                </a:r>
                <a:r>
                  <a:rPr lang="en-US" altLang="zh-CN" dirty="0"/>
                  <a:t>is adopted to optimize the illumination and reflectance simultaneously.</a:t>
                </a:r>
              </a:p>
              <a:p>
                <a:r>
                  <a:rPr lang="en-US" altLang="zh-CN" dirty="0"/>
                  <a:t>Moreover, a fast solver called </a:t>
                </a:r>
                <a:r>
                  <a:rPr lang="en-US" altLang="zh-CN" b="1" dirty="0"/>
                  <a:t>preconditioned conjugate gradient </a:t>
                </a:r>
                <a:r>
                  <a:rPr lang="en-US" altLang="zh-CN" dirty="0"/>
                  <a:t>is used to reduce the complexity from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altLang="zh-CN" dirty="0"/>
                  <a:t>) to O(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altLang="zh-CN" dirty="0"/>
                  <a:t>) in each iteration.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B82AC7C-ECFC-40E5-BB42-A797F63CB4C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2801" r="-15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9485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DE92BE-1C3C-4A35-943D-639B6D9C5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2522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Edge/Structure-Preserving Smoothing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9200A9-AB01-4F60-9718-75560A428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Edge-aware filters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bilateral filter (BLF)and rolling guidance filter (RGF), but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gibbs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phenomenon of local filters will result in ringing-effect near the edge.</a:t>
            </a:r>
          </a:p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Statistics-based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smoothing method, such as median filter (MED) and local extrema filter (LEF). For high-frequency signals, local statistics still produce oscillating results.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least squares (WLS) and relative total variation (RTV) are two representative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optimization-based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methods. They all focus on relatively small variance suppression and vulnerable to textures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294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6C79D1-17BF-4985-8E06-CA92E93C0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Variation Deviation(LVD)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F2B49A-D8A8-4174-9917-5B5A66687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variation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represents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gradient feature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its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deviation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represents the variation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correlation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local patch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Therefore,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variation deviation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surprisingly strong discriminative power in distinguishing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weak correlation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and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correlation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EF14DBC-2056-41D8-B6ED-702B45BAF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903" y="3840649"/>
            <a:ext cx="4646590" cy="110685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D6FE2B2-170F-4CEF-83F5-34B9412DF3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5084" y="5418349"/>
            <a:ext cx="3796228" cy="1229460"/>
          </a:xfrm>
          <a:prstGeom prst="rect">
            <a:avLst/>
          </a:prstGeom>
        </p:spPr>
      </p:pic>
      <p:sp>
        <p:nvSpPr>
          <p:cNvPr id="8" name="箭头: 下 7">
            <a:extLst>
              <a:ext uri="{FF2B5EF4-FFF2-40B4-BE49-F238E27FC236}">
                <a16:creationId xmlns:a16="http://schemas.microsoft.com/office/drawing/2014/main" id="{043C820F-058A-474D-A40C-9B8CC49AC217}"/>
              </a:ext>
            </a:extLst>
          </p:cNvPr>
          <p:cNvSpPr/>
          <p:nvPr/>
        </p:nvSpPr>
        <p:spPr>
          <a:xfrm>
            <a:off x="5874959" y="4926226"/>
            <a:ext cx="256478" cy="56119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6116901-9321-46E8-AA61-8A00490A6F9D}"/>
              </a:ext>
            </a:extLst>
          </p:cNvPr>
          <p:cNvSpPr txBox="1"/>
          <p:nvPr/>
        </p:nvSpPr>
        <p:spPr>
          <a:xfrm>
            <a:off x="6131437" y="4919776"/>
            <a:ext cx="1534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rewritten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F7B8774-1E9E-4FD4-810E-515E0F1769A9}"/>
              </a:ext>
            </a:extLst>
          </p:cNvPr>
          <p:cNvSpPr/>
          <p:nvPr/>
        </p:nvSpPr>
        <p:spPr>
          <a:xfrm>
            <a:off x="7901312" y="5911790"/>
            <a:ext cx="20780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relative deviation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09B6887-8984-4AE9-A5D7-60829BBFB6DD}"/>
              </a:ext>
            </a:extLst>
          </p:cNvPr>
          <p:cNvSpPr/>
          <p:nvPr/>
        </p:nvSpPr>
        <p:spPr>
          <a:xfrm>
            <a:off x="8326493" y="4194020"/>
            <a:ext cx="21691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absolute deviation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899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97570-2DB0-47FE-8C98-567C429B1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LVD Analysis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CA63E80-63E7-4B69-AA36-E93D140C0E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9896" y="2389830"/>
            <a:ext cx="9312207" cy="278433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3D23192-C117-4E32-A78B-227E7A69D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901" y="5722766"/>
            <a:ext cx="3013265" cy="58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457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322C4-9711-48A3-947C-7E15F408D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117987"/>
          </a:xfrm>
        </p:spPr>
        <p:txBody>
          <a:bodyPr>
            <a:normAutofit fontScale="90000"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Quantitativelly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Analyze the Effectiveness of the LVD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5171568-20EA-41E5-B3A5-026AE71BF2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" y="1237785"/>
            <a:ext cx="6212707" cy="562021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F4587A3-2AB5-4042-B5D5-6D493F02AD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0420" y="3072266"/>
            <a:ext cx="6119996" cy="277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88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8464A1-CED5-47B2-B92D-E766208CF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Intrinsic Prior——Shape &amp; Texture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718D534-2A52-4530-8EC1-1BF403E04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6216" y="2406938"/>
            <a:ext cx="7360899" cy="119801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C679102-3CBA-4A15-9C8C-B793F57D64B6}"/>
              </a:ext>
            </a:extLst>
          </p:cNvPr>
          <p:cNvSpPr txBox="1"/>
          <p:nvPr/>
        </p:nvSpPr>
        <p:spPr>
          <a:xfrm>
            <a:off x="713678" y="2775114"/>
            <a:ext cx="1895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Shape prior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BEF3C2A-27A3-4897-AC44-8CEFA4D4E2E2}"/>
              </a:ext>
            </a:extLst>
          </p:cNvPr>
          <p:cNvSpPr txBox="1"/>
          <p:nvPr/>
        </p:nvSpPr>
        <p:spPr>
          <a:xfrm>
            <a:off x="10277115" y="2848289"/>
            <a:ext cx="1895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(LVD)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422B3F3-5EEB-4144-89DD-CEAC567BE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217" y="4634446"/>
            <a:ext cx="5246476" cy="78107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B65D3E-EDC3-411B-863D-182F352F32B5}"/>
              </a:ext>
            </a:extLst>
          </p:cNvPr>
          <p:cNvSpPr txBox="1"/>
          <p:nvPr/>
        </p:nvSpPr>
        <p:spPr>
          <a:xfrm>
            <a:off x="713677" y="4693839"/>
            <a:ext cx="2202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 prior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220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432ED-AA02-4595-A806-CD94297A3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Extrinsic Prior on Illumination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D7768AF-3D76-4324-A0AA-8E0316C7B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6419" y="2178788"/>
            <a:ext cx="6607697" cy="77232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5966D14-0508-4514-80C5-4C63F5538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2240" y="3190485"/>
            <a:ext cx="6749953" cy="4770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55FDDC7-0B6F-4BA5-998A-3FB324EB96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6919" y="3776468"/>
            <a:ext cx="3526701" cy="55320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2AF992E-FB0A-49B7-B4F7-F77BA1620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9615" y="4294121"/>
            <a:ext cx="3881307" cy="102865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98D12C0-2871-4ADE-8E0C-34AC2936A04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0158" r="1878"/>
          <a:stretch/>
        </p:blipFill>
        <p:spPr>
          <a:xfrm>
            <a:off x="3090255" y="5207584"/>
            <a:ext cx="6221938" cy="69003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9E77851-0D0C-45BB-9E81-CD8CD78F1EE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8358" r="5004" b="12338"/>
          <a:stretch/>
        </p:blipFill>
        <p:spPr>
          <a:xfrm>
            <a:off x="4699076" y="5907807"/>
            <a:ext cx="2549217" cy="58575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11C7DA5-F5E1-4AF5-BC86-5F40337D0E9F}"/>
              </a:ext>
            </a:extLst>
          </p:cNvPr>
          <p:cNvSpPr/>
          <p:nvPr/>
        </p:nvSpPr>
        <p:spPr>
          <a:xfrm>
            <a:off x="5179029" y="1766202"/>
            <a:ext cx="17458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= I 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・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D74C592-3D2D-470E-840B-AFBBC09D5283}"/>
              </a:ext>
            </a:extLst>
          </p:cNvPr>
          <p:cNvSpPr/>
          <p:nvPr/>
        </p:nvSpPr>
        <p:spPr>
          <a:xfrm>
            <a:off x="8563362" y="591049"/>
            <a:ext cx="32079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 is the observed hazy image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51D73E7-5926-4B98-8EA3-21DD01CC4686}"/>
              </a:ext>
            </a:extLst>
          </p:cNvPr>
          <p:cNvSpPr/>
          <p:nvPr/>
        </p:nvSpPr>
        <p:spPr>
          <a:xfrm>
            <a:off x="8563362" y="1001526"/>
            <a:ext cx="37833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 is the real scene to be recovered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889488A-918E-4B25-93DB-37E7C85ED968}"/>
              </a:ext>
            </a:extLst>
          </p:cNvPr>
          <p:cNvSpPr/>
          <p:nvPr/>
        </p:nvSpPr>
        <p:spPr>
          <a:xfrm>
            <a:off x="8563362" y="1401636"/>
            <a:ext cx="32427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is the medium transmission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8F701A6-6892-4D3A-84EB-DAA60D716225}"/>
              </a:ext>
            </a:extLst>
          </p:cNvPr>
          <p:cNvSpPr/>
          <p:nvPr/>
        </p:nvSpPr>
        <p:spPr>
          <a:xfrm>
            <a:off x="8563362" y="1734555"/>
            <a:ext cx="37833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is the global atmospheric light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368604D-0206-4C01-B41B-5D96187BBA97}"/>
              </a:ext>
            </a:extLst>
          </p:cNvPr>
          <p:cNvSpPr/>
          <p:nvPr/>
        </p:nvSpPr>
        <p:spPr>
          <a:xfrm>
            <a:off x="8075087" y="4580977"/>
            <a:ext cx="23826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dark channel prior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B38DB83-D44C-48AE-89E6-A083194D93BD}"/>
              </a:ext>
            </a:extLst>
          </p:cNvPr>
          <p:cNvSpPr/>
          <p:nvPr/>
        </p:nvSpPr>
        <p:spPr>
          <a:xfrm>
            <a:off x="7538338" y="6016016"/>
            <a:ext cx="2050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NimbusRomNo9L-Regu"/>
              </a:rPr>
              <a:t>bright channel prior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51380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B347B5-7847-496D-B5E1-7EE2EEE24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Joint Optimization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B3B58D6-AFB3-4921-B526-62CFB51582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3557" y="2359997"/>
            <a:ext cx="10089965" cy="70886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45FFBF0-6299-4BE2-8E43-05375C33F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454" y="3429000"/>
            <a:ext cx="7611091" cy="256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06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620417-D863-4C1B-BEC2-697DA9D65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Benchmarking Single-Image Reflection Removal Algorithms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ICCV2017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A Joint Intrinsic-Extrinsic Prior Model for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Retinex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ICCV2017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Some Results on BOLD datasets and MIT datasets</a:t>
            </a:r>
          </a:p>
          <a:p>
            <a:endParaRPr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1C207ED9-FC43-4C22-9314-834107484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4286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30A721-2105-4AFB-90C7-6B755E5B4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Algorithm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F7CFC3E-FCC8-4B53-A68D-B8BFAFE57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639" y="2893788"/>
            <a:ext cx="5862189" cy="230267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CBDBC49-F411-430E-867F-CC885A54EE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866"/>
          <a:stretch/>
        </p:blipFill>
        <p:spPr>
          <a:xfrm>
            <a:off x="5943659" y="552421"/>
            <a:ext cx="6248341" cy="630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946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0EFE13-6AE0-4F0A-B582-EB7914B56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——</a:t>
            </a:r>
            <a:r>
              <a:rPr lang="en-US" altLang="zh-CN" dirty="0"/>
              <a:t>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Retinex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Decomposition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7328947-E79A-48C1-B6C1-EC12D81D44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329" y="1690688"/>
            <a:ext cx="11791437" cy="433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611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BA7602-41B2-43D1-8F77-1EE2C262F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107" y="218939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——</a:t>
            </a:r>
            <a:r>
              <a:rPr lang="en-US" altLang="zh-CN" dirty="0"/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Illumination Adjustment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DA5718A7-7896-4091-B585-4FCAAEDB4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4918" y="1293541"/>
            <a:ext cx="8431444" cy="556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6531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9DCA22-B917-4B82-9D83-4944081E3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45199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——</a:t>
            </a:r>
            <a:r>
              <a:rPr lang="en-US" altLang="zh-CN" dirty="0"/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Correction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8A46CCE-379E-468B-8DC1-987E9D351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3057" y="1260088"/>
            <a:ext cx="9819285" cy="559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6015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A906E1-1A05-480C-AA48-E206C4FEA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——</a:t>
            </a:r>
            <a:r>
              <a:rPr lang="en-US" altLang="zh-CN" dirty="0"/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 Impact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9291FE5-42E4-4E2F-9596-194F31D2E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042" y="3021980"/>
            <a:ext cx="12017958" cy="19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3092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FA7EC2-0FDC-4076-9C31-6EF4BCA1F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Tables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1C0F8EE-A1C8-440E-98C0-647AB31F57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0" y="1901175"/>
            <a:ext cx="12166020" cy="15278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C327AE2-1B0C-4212-8A1E-ADE9996C9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3" y="3662614"/>
            <a:ext cx="12130367" cy="10552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D0C63DD-277F-4831-B896-8E12933F33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8770" y="4928370"/>
            <a:ext cx="4446064" cy="174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0587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8E00353-D58A-4292-8E09-AA9F5168BAF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97412" y="3233853"/>
            <a:ext cx="9765681" cy="1248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Results on BOLD datasets and MIT datasets</a:t>
            </a:r>
          </a:p>
          <a:p>
            <a:endParaRPr lang="zh-CN" altLang="en-US" sz="27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360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CC1E9-EA44-4862-A269-9A54EA0A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Experiments—one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D45408AC-BB36-4CB4-AD6F-37F8693420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38869" y="1689843"/>
            <a:ext cx="8976731" cy="516815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1DAF7BD-1033-44C2-B120-02B99FA9527C}"/>
              </a:ext>
            </a:extLst>
          </p:cNvPr>
          <p:cNvSpPr txBox="1"/>
          <p:nvPr/>
        </p:nvSpPr>
        <p:spPr>
          <a:xfrm>
            <a:off x="1538869" y="1161620"/>
            <a:ext cx="96904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Reflectance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 and Cos             shading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 and Cos</a:t>
            </a:r>
          </a:p>
          <a:p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9B70CFE-B73F-4852-976E-5FBF166D56CD}"/>
              </a:ext>
            </a:extLst>
          </p:cNvPr>
          <p:cNvSpPr txBox="1"/>
          <p:nvPr/>
        </p:nvSpPr>
        <p:spPr>
          <a:xfrm>
            <a:off x="7125629" y="431948"/>
            <a:ext cx="440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model: RIN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0230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CC1E9-EA44-4862-A269-9A54EA0A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0361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Experiments—two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DAF7BD-1033-44C2-B120-02B99FA9527C}"/>
              </a:ext>
            </a:extLst>
          </p:cNvPr>
          <p:cNvSpPr txBox="1"/>
          <p:nvPr/>
        </p:nvSpPr>
        <p:spPr>
          <a:xfrm>
            <a:off x="1538869" y="771565"/>
            <a:ext cx="96904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Reflectance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 and Cos             shading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 and Cos   shape 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BE2ABA-F1CE-48BF-8C7C-4E482F92C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0613" y="1615676"/>
            <a:ext cx="8864987" cy="508309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4098927-A649-499B-BE71-C7416B44C620}"/>
              </a:ext>
            </a:extLst>
          </p:cNvPr>
          <p:cNvSpPr txBox="1"/>
          <p:nvPr/>
        </p:nvSpPr>
        <p:spPr>
          <a:xfrm>
            <a:off x="7147931" y="270973"/>
            <a:ext cx="440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model: RIN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1057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CC1E9-EA44-4862-A269-9A54EA0A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0361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Experiments—three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DAF7BD-1033-44C2-B120-02B99FA9527C}"/>
              </a:ext>
            </a:extLst>
          </p:cNvPr>
          <p:cNvSpPr txBox="1"/>
          <p:nvPr/>
        </p:nvSpPr>
        <p:spPr>
          <a:xfrm>
            <a:off x="1538869" y="771565"/>
            <a:ext cx="96904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Reflectance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 and Cos             shading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</a:t>
            </a:r>
          </a:p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shape 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</a:p>
          <a:p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0D0B98-DDE8-4A04-B5C0-A010485A5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301" y="1705496"/>
            <a:ext cx="9083546" cy="51525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C11F2EC-36E7-4735-AF35-07A87E2C7CE1}"/>
              </a:ext>
            </a:extLst>
          </p:cNvPr>
          <p:cNvSpPr txBox="1"/>
          <p:nvPr/>
        </p:nvSpPr>
        <p:spPr>
          <a:xfrm>
            <a:off x="7527073" y="270973"/>
            <a:ext cx="440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model: RIN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459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C5B4B203-7AA0-4DDB-9DBE-52EE16C717EB}"/>
              </a:ext>
            </a:extLst>
          </p:cNvPr>
          <p:cNvSpPr txBox="1">
            <a:spLocks/>
          </p:cNvSpPr>
          <p:nvPr/>
        </p:nvSpPr>
        <p:spPr>
          <a:xfrm>
            <a:off x="1511300" y="2766218"/>
            <a:ext cx="10172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Benchmarking Single-Image Reflection Removal Algorithms</a:t>
            </a:r>
            <a:endParaRPr lang="zh-CN" altLang="en-US" sz="27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7061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CC1E9-EA44-4862-A269-9A54EA0A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0361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Experiments—four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DAF7BD-1033-44C2-B120-02B99FA9527C}"/>
              </a:ext>
            </a:extLst>
          </p:cNvPr>
          <p:cNvSpPr txBox="1"/>
          <p:nvPr/>
        </p:nvSpPr>
        <p:spPr>
          <a:xfrm>
            <a:off x="-263162" y="829826"/>
            <a:ext cx="129532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Reflectance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Cos, BF, VGG             shading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BF, VGG  </a:t>
            </a:r>
          </a:p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shape 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2C8B1F-6959-4129-BB77-765E802CE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749" y="1632162"/>
            <a:ext cx="8753335" cy="501396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59029AA-CF3E-4282-A42E-6A5CFC6AE196}"/>
              </a:ext>
            </a:extLst>
          </p:cNvPr>
          <p:cNvSpPr txBox="1"/>
          <p:nvPr/>
        </p:nvSpPr>
        <p:spPr>
          <a:xfrm>
            <a:off x="7147931" y="270973"/>
            <a:ext cx="440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model: RIN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6383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CC1E9-EA44-4862-A269-9A54EA0A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0361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Experiments—five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DAF7BD-1033-44C2-B120-02B99FA9527C}"/>
              </a:ext>
            </a:extLst>
          </p:cNvPr>
          <p:cNvSpPr txBox="1"/>
          <p:nvPr/>
        </p:nvSpPr>
        <p:spPr>
          <a:xfrm>
            <a:off x="-263162" y="829826"/>
            <a:ext cx="129532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Reflectance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Cos, BF             shading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BF  </a:t>
            </a:r>
          </a:p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shape 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076948-E486-4ECE-A52C-CD41DA09B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2883" y="1657508"/>
            <a:ext cx="8922862" cy="510013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B8D8AD9-A69B-460C-B4AA-78A0FC19F6BC}"/>
              </a:ext>
            </a:extLst>
          </p:cNvPr>
          <p:cNvSpPr txBox="1"/>
          <p:nvPr/>
        </p:nvSpPr>
        <p:spPr>
          <a:xfrm>
            <a:off x="7147931" y="270973"/>
            <a:ext cx="440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model: RIN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1159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CC1E9-EA44-4862-A269-9A54EA0A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0361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Experiments—six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DAF7BD-1033-44C2-B120-02B99FA9527C}"/>
              </a:ext>
            </a:extLst>
          </p:cNvPr>
          <p:cNvSpPr txBox="1"/>
          <p:nvPr/>
        </p:nvSpPr>
        <p:spPr>
          <a:xfrm>
            <a:off x="-380625" y="864525"/>
            <a:ext cx="129532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Reflectance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Cos, VGG             shading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  </a:t>
            </a:r>
          </a:p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shape 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6D63865-2CFB-446A-961E-BF3E54137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4118" y="1833435"/>
            <a:ext cx="8773987" cy="502456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EE76A5C-DA7C-4F18-89CE-4B3E17EBDB32}"/>
              </a:ext>
            </a:extLst>
          </p:cNvPr>
          <p:cNvSpPr txBox="1"/>
          <p:nvPr/>
        </p:nvSpPr>
        <p:spPr>
          <a:xfrm>
            <a:off x="7147931" y="270973"/>
            <a:ext cx="440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model: RIN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3723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CC1E9-EA44-4862-A269-9A54EA0A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0361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Experiments—seven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DAF7BD-1033-44C2-B120-02B99FA9527C}"/>
              </a:ext>
            </a:extLst>
          </p:cNvPr>
          <p:cNvSpPr txBox="1"/>
          <p:nvPr/>
        </p:nvSpPr>
        <p:spPr>
          <a:xfrm>
            <a:off x="-213357" y="896733"/>
            <a:ext cx="129532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Reflectance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Cos, BF, VGG(0.1)    shading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BF, VGG(0.1)  </a:t>
            </a:r>
          </a:p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shape 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9E1ECE-735B-4131-A543-794B4DC1E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2775" y="1676304"/>
            <a:ext cx="9085474" cy="518169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36E4B2B-9375-47F1-8946-D4F82712EA36}"/>
              </a:ext>
            </a:extLst>
          </p:cNvPr>
          <p:cNvSpPr txBox="1"/>
          <p:nvPr/>
        </p:nvSpPr>
        <p:spPr>
          <a:xfrm>
            <a:off x="7147931" y="270973"/>
            <a:ext cx="440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model: RIN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8359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CC1E9-EA44-4862-A269-9A54EA0A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0361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Experiments—eight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DAF7BD-1033-44C2-B120-02B99FA9527C}"/>
              </a:ext>
            </a:extLst>
          </p:cNvPr>
          <p:cNvSpPr txBox="1"/>
          <p:nvPr/>
        </p:nvSpPr>
        <p:spPr>
          <a:xfrm>
            <a:off x="0" y="867915"/>
            <a:ext cx="129532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Reflectance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Cos, BF, VGG(0.05)    shading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MSE, BF, VGG(0.05)  </a:t>
            </a:r>
          </a:p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shape loss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458FA1-21E1-4A4B-9FFF-26089BE13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7330" y="1686293"/>
            <a:ext cx="8929353" cy="5171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87C52AD-87E3-4C7A-9042-4980C75B9BE3}"/>
              </a:ext>
            </a:extLst>
          </p:cNvPr>
          <p:cNvSpPr txBox="1"/>
          <p:nvPr/>
        </p:nvSpPr>
        <p:spPr>
          <a:xfrm>
            <a:off x="7147931" y="270973"/>
            <a:ext cx="440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model: RIN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958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ABC4B3-A3F3-422F-BEB2-2A32601E6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problems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12E8FE-4477-444A-BD99-03F654761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Shading problem                      Poor generalization problem</a:t>
            </a:r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4BF32C4-E938-4651-B527-E2D47DBB2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790" y="2352111"/>
            <a:ext cx="2228385" cy="222838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204E1D0-C807-4399-BA20-2CC3EED70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915" y="2438349"/>
            <a:ext cx="6807550" cy="198130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34017E0-CA4A-4BEA-A23C-E061276E2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1915" y="4757583"/>
            <a:ext cx="6813900" cy="203210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3EA9D18-7B50-4798-881B-4BD0B903699D}"/>
              </a:ext>
            </a:extLst>
          </p:cNvPr>
          <p:cNvSpPr txBox="1"/>
          <p:nvPr/>
        </p:nvSpPr>
        <p:spPr>
          <a:xfrm>
            <a:off x="11454063" y="2849078"/>
            <a:ext cx="7379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COS,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BF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8FEF365-4DAA-499E-9971-364E37180EF1}"/>
              </a:ext>
            </a:extLst>
          </p:cNvPr>
          <p:cNvSpPr txBox="1"/>
          <p:nvPr/>
        </p:nvSpPr>
        <p:spPr>
          <a:xfrm>
            <a:off x="11398718" y="5311970"/>
            <a:ext cx="7379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DDC2A9F-7FAE-41AC-AED0-6809572F20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887" y="4629615"/>
            <a:ext cx="2228385" cy="222838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AC7AE525-27A3-40A5-B727-80317A561D96}"/>
              </a:ext>
            </a:extLst>
          </p:cNvPr>
          <p:cNvSpPr txBox="1"/>
          <p:nvPr/>
        </p:nvSpPr>
        <p:spPr>
          <a:xfrm>
            <a:off x="558728" y="2866138"/>
            <a:ext cx="7379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COS,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BF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1986C3E-3736-4919-B49C-871114711C35}"/>
              </a:ext>
            </a:extLst>
          </p:cNvPr>
          <p:cNvSpPr txBox="1"/>
          <p:nvPr/>
        </p:nvSpPr>
        <p:spPr>
          <a:xfrm>
            <a:off x="596214" y="4866644"/>
            <a:ext cx="7379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COS,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VGG(0.05),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BF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</a:p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6456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8EECD7-40B8-42F3-9C7F-83408168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9E5D40-4EDF-4931-8CDC-7C322D8F7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 loss and BF loss can slightly enhance shading edges.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 loss can greatly enhance reflectance with no negative effects,  but cause unknown noise when greatly enhancing shading edges.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 model trained on BOLD datasets generalize poorly in MIT datasets. The possible reason is the two datasets are in different distributions, especially colors and details of textures, etc.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07800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6644D5-994B-493E-A2F9-2405E8DA6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879721-80D0-4A97-9299-B29E1D176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 some activations in VGG features;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Jointly train multi-datasets(BOLD and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ShapeNet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network architecture (</a:t>
            </a:r>
            <a:r>
              <a:rPr lang="nl-NL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R2U-Net, Attention U-Net, Attention R2U-Net, etc.)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197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4A13F7-C7B3-4EB6-BEE4-A4A92CB76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15320" cy="4067176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 dataset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first dataset for the quantitative evaluations of single-image reflection removal algorithms with ground truth for 140 different scenes. The 40 controlled scenes have varying blur levels and glass thickness for evaluating the widely adopted priors in state-of-the-art methods, and the 100 wild scenes.</a:t>
            </a:r>
          </a:p>
          <a:p>
            <a:pPr marL="0" indent="0">
              <a:buNone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brief survey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Provide a concise summary and categorization for reflection removal algorithms according to their input requirements and constraints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and visual quality evaluations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Compare the performance of recent single-image reflection removal algorithms using different error metrics to understand existing problems and inspire future research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8E64E75F-D30F-4AD5-8C08-6BE883A1B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1348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A6B052-C990-46DA-A8D9-FF0CDBDE5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Formation Models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9E7D31A-2302-4491-BA5D-8CC7C2824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9282" y="1690689"/>
            <a:ext cx="11836439" cy="504855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6E51D4A-84DE-4C48-A0A9-1E03C7B39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8064" y="891247"/>
            <a:ext cx="3847892" cy="54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792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标题 1">
                <a:extLst>
                  <a:ext uri="{FF2B5EF4-FFF2-40B4-BE49-F238E27FC236}">
                    <a16:creationId xmlns:a16="http://schemas.microsoft.com/office/drawing/2014/main" id="{C5780AA9-A9D0-407D-80C2-82CCC283EF3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𝑆𝐼𝑅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CN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Dateset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标题 1">
                <a:extLst>
                  <a:ext uri="{FF2B5EF4-FFF2-40B4-BE49-F238E27FC236}">
                    <a16:creationId xmlns:a16="http://schemas.microsoft.com/office/drawing/2014/main" id="{C5780AA9-A9D0-407D-80C2-82CCC283EF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1A38C0-ECFA-4CCC-893A-AD9C9E1F9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744200" cy="5032375"/>
          </a:xfrm>
        </p:spPr>
        <p:txBody>
          <a:bodyPr>
            <a:normAutofit lnSpcReduction="10000"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ground truth provided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We treat a triplet of images as one set, which contains the mixture image, and the ground truth of background and reflection.</a:t>
            </a:r>
          </a:p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Diverse scenes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Three sub-datasets, the first one contains 20 controlled indoor scenes composed by solid objects; the second one uses postcards to compose another set of 20 different controlled scenes; and the third one contains 100 different wild scenes.</a:t>
            </a:r>
          </a:p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Varying settings for each controlled scene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For each triplet in the controlled scene dataset, we take images with 7 different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DoFs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(by changing the aperture size and exposure time) plus 3 different thicknesses of glass.</a:t>
            </a:r>
          </a:p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size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our dataset contains (20 + 20) ×(7 + 3) × 3 + 100 × 3=1500 images.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024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04E487-E694-41BC-80FC-A27CF2C99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Single-image Reflection Removal Algorithms and Error metrics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23D9D1-DAAA-4B01-8346-C98ED0FC0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SOTA Methods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AY07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(PAMI2007),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LB14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(CVPR2014),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SK15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(CVPR2015),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WS16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(ICIP2016)</a:t>
            </a:r>
          </a:p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metrics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absolute difference such as MSE and PSNR is too strict since a single incorrectly classified edge can often dominant the error value, so use </a:t>
            </a:r>
            <a:r>
              <a:rPr lang="en-US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sLMSE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NCC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SSIM,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SI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69D4A3-D653-4385-9EAC-C36057667A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02587" y="4307305"/>
            <a:ext cx="6210130" cy="5880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2B60ECE-5E2C-4DF0-988D-BBFD7527867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26806" y="5739754"/>
            <a:ext cx="2819750" cy="874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541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1AA5F1-1F76-428B-8A0D-5062A830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71437"/>
            <a:ext cx="115951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 results using controlled scene dataset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34DE48A6-9D33-4438-9264-A448615D1A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03" r="1061"/>
          <a:stretch/>
        </p:blipFill>
        <p:spPr>
          <a:xfrm>
            <a:off x="393700" y="1282700"/>
            <a:ext cx="1098904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84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3AB93C-A5E5-41EF-9E85-BA1A5E94A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 results in the wild scene dataset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B035063-27B7-44A2-B727-0ECE52CDB8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16927" y="1840992"/>
            <a:ext cx="8731405" cy="481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22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1302</Words>
  <Application>Microsoft Office PowerPoint</Application>
  <PresentationFormat>宽屏</PresentationFormat>
  <Paragraphs>156</Paragraphs>
  <Slides>37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6" baseType="lpstr">
      <vt:lpstr>NimbusRomNo9L-Medi</vt:lpstr>
      <vt:lpstr>NimbusRomNo9L-Regu</vt:lpstr>
      <vt:lpstr>等线</vt:lpstr>
      <vt:lpstr>等线 Light</vt:lpstr>
      <vt:lpstr>楷体</vt:lpstr>
      <vt:lpstr>Arial</vt:lpstr>
      <vt:lpstr>Cambria Math</vt:lpstr>
      <vt:lpstr>Times New Roman</vt:lpstr>
      <vt:lpstr>Office 主题​​</vt:lpstr>
      <vt:lpstr>本质图像论文汇报（二）</vt:lpstr>
      <vt:lpstr>Content</vt:lpstr>
      <vt:lpstr>PowerPoint 演示文稿</vt:lpstr>
      <vt:lpstr>Contributions</vt:lpstr>
      <vt:lpstr>Image Formation Models</vt:lpstr>
      <vt:lpstr>〖SIR〗^2  Dateset</vt:lpstr>
      <vt:lpstr>Single-image Reflection Removal Algorithms and Error metrics</vt:lpstr>
      <vt:lpstr>Benchmark results using controlled scene dataset</vt:lpstr>
      <vt:lpstr>Benchmark results in the wild scene dataset</vt:lpstr>
      <vt:lpstr>PowerPoint 演示文稿</vt:lpstr>
      <vt:lpstr>Method Analysis</vt:lpstr>
      <vt:lpstr>Method Flow</vt:lpstr>
      <vt:lpstr>Existing Edge/Structure-Preserving Smoothing</vt:lpstr>
      <vt:lpstr>Local Variation Deviation(LVD)</vt:lpstr>
      <vt:lpstr>LVD Analysis</vt:lpstr>
      <vt:lpstr>Quantitativelly Analyze the Effectiveness of the LVD</vt:lpstr>
      <vt:lpstr>Intrinsic Prior——Shape &amp; Texture</vt:lpstr>
      <vt:lpstr>Extrinsic Prior on Illumination</vt:lpstr>
      <vt:lpstr>Joint Optimization</vt:lpstr>
      <vt:lpstr>Implement Algorithm</vt:lpstr>
      <vt:lpstr>Experiments —— Retinex Decomposition</vt:lpstr>
      <vt:lpstr>Experiments —— Illumination Adjustment</vt:lpstr>
      <vt:lpstr>Experiments —— Color Correction</vt:lpstr>
      <vt:lpstr>Experiments —— Prior Impact</vt:lpstr>
      <vt:lpstr>Experiments Tables</vt:lpstr>
      <vt:lpstr>PowerPoint 演示文稿</vt:lpstr>
      <vt:lpstr>Experiments—one</vt:lpstr>
      <vt:lpstr>Experiments—two</vt:lpstr>
      <vt:lpstr>Experiments—three</vt:lpstr>
      <vt:lpstr>Experiments—four</vt:lpstr>
      <vt:lpstr>Experiments—five</vt:lpstr>
      <vt:lpstr>Experiments—six</vt:lpstr>
      <vt:lpstr>Experiments—seven</vt:lpstr>
      <vt:lpstr>Experiments—eight</vt:lpstr>
      <vt:lpstr>Existing problems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本质图像论文汇报（二）</dc:title>
  <dc:creator>阳 方</dc:creator>
  <cp:lastModifiedBy>阳 方</cp:lastModifiedBy>
  <cp:revision>87</cp:revision>
  <dcterms:created xsi:type="dcterms:W3CDTF">2019-03-12T08:07:38Z</dcterms:created>
  <dcterms:modified xsi:type="dcterms:W3CDTF">2019-03-14T02:39:04Z</dcterms:modified>
</cp:coreProperties>
</file>

<file path=docProps/thumbnail.jpeg>
</file>